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7"/>
  </p:notesMasterIdLst>
  <p:sldIdLst>
    <p:sldId id="256" r:id="rId3"/>
    <p:sldId id="257" r:id="rId4"/>
    <p:sldId id="258" r:id="rId5"/>
    <p:sldId id="280" r:id="rId6"/>
    <p:sldId id="283" r:id="rId7"/>
    <p:sldId id="281" r:id="rId8"/>
    <p:sldId id="285" r:id="rId9"/>
    <p:sldId id="286" r:id="rId10"/>
    <p:sldId id="279" r:id="rId11"/>
    <p:sldId id="268" r:id="rId12"/>
    <p:sldId id="270" r:id="rId13"/>
    <p:sldId id="288" r:id="rId14"/>
    <p:sldId id="287" r:id="rId15"/>
    <p:sldId id="261" r:id="rId16"/>
    <p:sldId id="262" r:id="rId17"/>
    <p:sldId id="263" r:id="rId18"/>
    <p:sldId id="264" r:id="rId19"/>
    <p:sldId id="265" r:id="rId20"/>
    <p:sldId id="266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84"/>
    <p:restoredTop sz="94667"/>
  </p:normalViewPr>
  <p:slideViewPr>
    <p:cSldViewPr snapToGrid="0">
      <p:cViewPr varScale="1">
        <p:scale>
          <a:sx n="61" d="100"/>
          <a:sy n="61" d="100"/>
        </p:scale>
        <p:origin x="200" y="5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4" d="100"/>
          <a:sy n="174" d="100"/>
        </p:scale>
        <p:origin x="192" y="1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pt-B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54F41EF-DC15-4E0D-B0EC-6FA67AA48541}" type="slidenum">
              <a:rPr lang="pt-BR" sz="1400" b="0" strike="noStrike" spc="-1">
                <a:latin typeface="Times New Roman"/>
              </a:rPr>
              <a:t>‹#›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6F336-471C-3BA8-926C-FCFD42E5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>
            <a:extLst>
              <a:ext uri="{FF2B5EF4-FFF2-40B4-BE49-F238E27FC236}">
                <a16:creationId xmlns:a16="http://schemas.microsoft.com/office/drawing/2014/main" id="{26126EF2-9A4B-702D-3381-F7C267BD0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>
            <a:extLst>
              <a:ext uri="{FF2B5EF4-FFF2-40B4-BE49-F238E27FC236}">
                <a16:creationId xmlns:a16="http://schemas.microsoft.com/office/drawing/2014/main" id="{BDFB95C9-B1CC-8EE2-6844-9187FA3BCAD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3" name="CustomShape 3">
            <a:extLst>
              <a:ext uri="{FF2B5EF4-FFF2-40B4-BE49-F238E27FC236}">
                <a16:creationId xmlns:a16="http://schemas.microsoft.com/office/drawing/2014/main" id="{368BCD3F-DE3E-8F26-DA52-F115B9CD6EDE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74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73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04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4E39-F369-BB35-71F2-75E127503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>
            <a:extLst>
              <a:ext uri="{FF2B5EF4-FFF2-40B4-BE49-F238E27FC236}">
                <a16:creationId xmlns:a16="http://schemas.microsoft.com/office/drawing/2014/main" id="{100E57BD-C91E-1612-7BB4-ED2D83271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>
            <a:extLst>
              <a:ext uri="{FF2B5EF4-FFF2-40B4-BE49-F238E27FC236}">
                <a16:creationId xmlns:a16="http://schemas.microsoft.com/office/drawing/2014/main" id="{ECDE2119-E520-5CDF-BAD3-399E901C595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3" name="CustomShape 3">
            <a:extLst>
              <a:ext uri="{FF2B5EF4-FFF2-40B4-BE49-F238E27FC236}">
                <a16:creationId xmlns:a16="http://schemas.microsoft.com/office/drawing/2014/main" id="{B8174D82-4616-3060-DA88-4002FA499309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31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A9FD5-3672-56F1-A525-EA8487E77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>
            <a:extLst>
              <a:ext uri="{FF2B5EF4-FFF2-40B4-BE49-F238E27FC236}">
                <a16:creationId xmlns:a16="http://schemas.microsoft.com/office/drawing/2014/main" id="{487979BA-9667-AE01-AAEB-5604ED623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>
            <a:extLst>
              <a:ext uri="{FF2B5EF4-FFF2-40B4-BE49-F238E27FC236}">
                <a16:creationId xmlns:a16="http://schemas.microsoft.com/office/drawing/2014/main" id="{693486D4-80CE-7BE5-57B7-56F891513A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67" name="CustomShape 3">
            <a:extLst>
              <a:ext uri="{FF2B5EF4-FFF2-40B4-BE49-F238E27FC236}">
                <a16:creationId xmlns:a16="http://schemas.microsoft.com/office/drawing/2014/main" id="{59B8D71C-1440-93B0-CBBE-9CE9AA192904}"/>
              </a:ext>
            </a:extLst>
          </p:cNvPr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114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2187" cy="3602038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Lecture 06 – Deep Learning and CNNs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751400"/>
            <a:ext cx="9174960" cy="397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 fontScale="92500" lnSpcReduction="10000"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Sequential Convolutional </a:t>
            </a:r>
            <a:r>
              <a:rPr lang="en-US" sz="2000" spc="-1" dirty="0">
                <a:solidFill>
                  <a:srgbClr val="1C1C1C"/>
                </a:solidFill>
                <a:latin typeface="Calibri"/>
                <a:ea typeface="DejaVu Sans"/>
              </a:rPr>
              <a:t>Layers 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Learnable Filters (Kernels)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>
                <a:solidFill>
                  <a:srgbClr val="1C1C1C"/>
                </a:solidFill>
                <a:latin typeface="Calibri"/>
              </a:rPr>
              <a:t>Activation Functions(</a:t>
            </a:r>
            <a:r>
              <a:rPr lang="en-US" sz="2000" spc="-1" dirty="0" err="1">
                <a:solidFill>
                  <a:srgbClr val="1C1C1C"/>
                </a:solidFill>
                <a:latin typeface="Calibri"/>
              </a:rPr>
              <a:t>ReLU</a:t>
            </a:r>
            <a:r>
              <a:rPr lang="en-US" sz="2000" spc="-1" dirty="0">
                <a:solidFill>
                  <a:srgbClr val="1C1C1C"/>
                </a:solidFill>
                <a:latin typeface="Calibri"/>
              </a:rPr>
              <a:t>)</a:t>
            </a: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 dirty="0" err="1">
                <a:latin typeface="Arial"/>
              </a:rPr>
              <a:t>Pooling</a:t>
            </a:r>
            <a:r>
              <a:rPr lang="pt-BR" sz="2000" b="0" strike="noStrike" spc="-1" dirty="0">
                <a:latin typeface="Arial"/>
              </a:rPr>
              <a:t> </a:t>
            </a:r>
            <a:r>
              <a:rPr lang="pt-BR" sz="2000" b="0" strike="noStrike" spc="-1" dirty="0" err="1">
                <a:latin typeface="Arial"/>
              </a:rPr>
              <a:t>Layers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Fully-Connected Layers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….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170" name="Picture 4"/>
          <p:cNvPicPr/>
          <p:nvPr/>
        </p:nvPicPr>
        <p:blipFill>
          <a:blip r:embed="rId3"/>
          <a:srcRect l="1206" t="3646" r="8267"/>
          <a:stretch>
            <a:fillRect/>
          </a:stretch>
        </p:blipFill>
        <p:spPr>
          <a:xfrm>
            <a:off x="4118221" y="1751400"/>
            <a:ext cx="5051906" cy="2475011"/>
          </a:xfrm>
          <a:prstGeom prst="rect">
            <a:avLst/>
          </a:prstGeom>
          <a:ln w="0">
            <a:noFill/>
          </a:ln>
        </p:spPr>
      </p:pic>
      <p:pic>
        <p:nvPicPr>
          <p:cNvPr id="9218" name="Picture 2" descr="conv neural network - How to visualize filters after the 1st layer trained  by CNNs? - Stack Overflow">
            <a:extLst>
              <a:ext uri="{FF2B5EF4-FFF2-40B4-BE49-F238E27FC236}">
                <a16:creationId xmlns:a16="http://schemas.microsoft.com/office/drawing/2014/main" id="{27E34308-9379-430A-B3F4-0C41B2F8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49" y="4609811"/>
            <a:ext cx="3666762" cy="2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4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Imagem em preto e branco"/>
          <p:cNvPicPr/>
          <p:nvPr/>
        </p:nvPicPr>
        <p:blipFill>
          <a:blip r:embed="rId3"/>
          <a:srcRect t="1807" b="4616"/>
          <a:stretch/>
        </p:blipFill>
        <p:spPr>
          <a:xfrm>
            <a:off x="1151640" y="2008080"/>
            <a:ext cx="8228880" cy="460800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Learned Filters (Kernels) and The Resulting Feature Map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184" name="Imagem 5"/>
          <p:cNvPicPr/>
          <p:nvPr/>
        </p:nvPicPr>
        <p:blipFill>
          <a:blip r:embed="rId4"/>
          <a:stretch/>
        </p:blipFill>
        <p:spPr>
          <a:xfrm>
            <a:off x="208800" y="3947040"/>
            <a:ext cx="901440" cy="894960"/>
          </a:xfrm>
          <a:prstGeom prst="rect">
            <a:avLst/>
          </a:prstGeom>
          <a:ln w="0">
            <a:noFill/>
          </a:ln>
        </p:spPr>
      </p:pic>
      <p:sp>
        <p:nvSpPr>
          <p:cNvPr id="185" name="Seta: para a Direita 6"/>
          <p:cNvSpPr/>
          <p:nvPr/>
        </p:nvSpPr>
        <p:spPr>
          <a:xfrm>
            <a:off x="1231920" y="4228200"/>
            <a:ext cx="8483040" cy="33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3065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DC93-C77E-F78E-D3E6-14F0C65A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>
            <a:extLst>
              <a:ext uri="{FF2B5EF4-FFF2-40B4-BE49-F238E27FC236}">
                <a16:creationId xmlns:a16="http://schemas.microsoft.com/office/drawing/2014/main" id="{965D0C09-BEEC-B88A-8E03-5B8AEB50A18D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80" name="CustomShape 2">
            <a:extLst>
              <a:ext uri="{FF2B5EF4-FFF2-40B4-BE49-F238E27FC236}">
                <a16:creationId xmlns:a16="http://schemas.microsoft.com/office/drawing/2014/main" id="{72CD7904-F43D-944D-C283-E2322B85DDB7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81" name="CustomShape 3">
            <a:extLst>
              <a:ext uri="{FF2B5EF4-FFF2-40B4-BE49-F238E27FC236}">
                <a16:creationId xmlns:a16="http://schemas.microsoft.com/office/drawing/2014/main" id="{82FDA33E-0553-90ED-B083-999AF1B1361E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82" name="CustomShape 4">
            <a:extLst>
              <a:ext uri="{FF2B5EF4-FFF2-40B4-BE49-F238E27FC236}">
                <a16:creationId xmlns:a16="http://schemas.microsoft.com/office/drawing/2014/main" id="{EC04FF0B-A582-C1B9-FF72-D04084CFABAE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2CA7DC7-0CF8-DAEE-8FA9-64A80AAE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06" y="2770376"/>
            <a:ext cx="7996147" cy="36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CF63EA-7DCF-7F9F-FC71-808968FC5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282" y="1591027"/>
            <a:ext cx="1010396" cy="1136696"/>
          </a:xfrm>
          <a:prstGeom prst="rect">
            <a:avLst/>
          </a:prstGeom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284420EB-8F02-7F7A-8528-A4748B323222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Feature Maps</a:t>
            </a:r>
            <a:endParaRPr lang="pt-BR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380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E1519-A685-3B05-E41B-D010F487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>
            <a:extLst>
              <a:ext uri="{FF2B5EF4-FFF2-40B4-BE49-F238E27FC236}">
                <a16:creationId xmlns:a16="http://schemas.microsoft.com/office/drawing/2014/main" id="{38FE1FBD-9E92-4389-09DB-B10B5D99BAC1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66" name="CustomShape 2">
            <a:extLst>
              <a:ext uri="{FF2B5EF4-FFF2-40B4-BE49-F238E27FC236}">
                <a16:creationId xmlns:a16="http://schemas.microsoft.com/office/drawing/2014/main" id="{C1D7574A-22DC-0F13-9D7F-7112EA5958FA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67" name="CustomShape 3">
            <a:extLst>
              <a:ext uri="{FF2B5EF4-FFF2-40B4-BE49-F238E27FC236}">
                <a16:creationId xmlns:a16="http://schemas.microsoft.com/office/drawing/2014/main" id="{BF2DF12C-E563-AA85-F19E-75F5826AFAC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68" name="CustomShape 4">
            <a:extLst>
              <a:ext uri="{FF2B5EF4-FFF2-40B4-BE49-F238E27FC236}">
                <a16:creationId xmlns:a16="http://schemas.microsoft.com/office/drawing/2014/main" id="{5DAFEA4D-D5D1-32A1-E547-4AB5FA203E68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10248" name="Picture 8" descr="LayerCAM: Exploring Hierarchical Class Activation Maps for Localization –  程明明个人主页">
            <a:extLst>
              <a:ext uri="{FF2B5EF4-FFF2-40B4-BE49-F238E27FC236}">
                <a16:creationId xmlns:a16="http://schemas.microsoft.com/office/drawing/2014/main" id="{5AA6AE4F-DCB8-2FE1-95CC-FC82D480E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2179920"/>
            <a:ext cx="4825954" cy="221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NN Discriminative Localization and Saliency - MIT">
            <a:extLst>
              <a:ext uri="{FF2B5EF4-FFF2-40B4-BE49-F238E27FC236}">
                <a16:creationId xmlns:a16="http://schemas.microsoft.com/office/drawing/2014/main" id="{F392F790-597F-62A8-8F10-51D0D702E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78" y="4447667"/>
            <a:ext cx="6922689" cy="240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4">
            <a:extLst>
              <a:ext uri="{FF2B5EF4-FFF2-40B4-BE49-F238E27FC236}">
                <a16:creationId xmlns:a16="http://schemas.microsoft.com/office/drawing/2014/main" id="{4F224610-AFE6-7CAD-DA67-963D60BAA975}"/>
              </a:ext>
            </a:extLst>
          </p:cNvPr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Activations Maps</a:t>
            </a:r>
            <a:endParaRPr lang="pt-BR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55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124" name="Picture 4"/>
          <p:cNvPicPr/>
          <p:nvPr/>
        </p:nvPicPr>
        <p:blipFill>
          <a:blip r:embed="rId3"/>
          <a:stretch/>
        </p:blipFill>
        <p:spPr>
          <a:xfrm>
            <a:off x="897120" y="3587040"/>
            <a:ext cx="2538720" cy="17560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5"/>
          <p:cNvPicPr/>
          <p:nvPr/>
        </p:nvPicPr>
        <p:blipFill>
          <a:blip r:embed="rId4"/>
          <a:stretch/>
        </p:blipFill>
        <p:spPr>
          <a:xfrm>
            <a:off x="4280040" y="2972520"/>
            <a:ext cx="4910400" cy="3284640"/>
          </a:xfrm>
          <a:prstGeom prst="rect">
            <a:avLst/>
          </a:prstGeom>
          <a:ln w="0">
            <a:noFill/>
          </a:ln>
        </p:spPr>
      </p:pic>
      <p:sp>
        <p:nvSpPr>
          <p:cNvPr id="126" name="Text Box 7"/>
          <p:cNvSpPr/>
          <p:nvPr/>
        </p:nvSpPr>
        <p:spPr>
          <a:xfrm>
            <a:off x="5175360" y="2453400"/>
            <a:ext cx="69876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6291360" y="2464560"/>
            <a:ext cx="1314720" cy="317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713720" y="2418480"/>
            <a:ext cx="1427400" cy="54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5724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pt-BR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   + Bateria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133" name="Picture 4"/>
          <p:cNvPicPr/>
          <p:nvPr/>
        </p:nvPicPr>
        <p:blipFill>
          <a:blip r:embed="rId3"/>
          <a:stretch/>
        </p:blipFill>
        <p:spPr>
          <a:xfrm>
            <a:off x="1079640" y="2742840"/>
            <a:ext cx="8026560" cy="2988000"/>
          </a:xfrm>
          <a:prstGeom prst="rect">
            <a:avLst/>
          </a:prstGeom>
          <a:ln w="0">
            <a:noFill/>
          </a:ln>
        </p:spPr>
      </p:pic>
      <p:sp>
        <p:nvSpPr>
          <p:cNvPr id="134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lang="pt-BR" sz="1800" b="0" strike="noStrike" spc="-1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140" name="Text Box 3"/>
          <p:cNvSpPr/>
          <p:nvPr/>
        </p:nvSpPr>
        <p:spPr>
          <a:xfrm>
            <a:off x="914400" y="1281240"/>
            <a:ext cx="8317080" cy="7979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63360" rIns="90000" bIns="45000" anchor="t">
            <a:noAutofit/>
          </a:bodyPr>
          <a:lstStyle/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lang="pt-BR" sz="20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200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200" algn="l"/>
                <a:tab pos="7988400" algn="l"/>
                <a:tab pos="8445600" algn="l"/>
                <a:tab pos="8902800" algn="l"/>
                <a:tab pos="9360000" algn="l"/>
              </a:tabLst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lang="pt-BR" sz="20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pos="0" algn="l"/>
              </a:tabLst>
            </a:pPr>
            <a:endParaRPr lang="pt-BR" sz="2400" b="0" strike="noStrike" spc="-1">
              <a:latin typeface="Arial"/>
            </a:endParaRPr>
          </a:p>
        </p:txBody>
      </p:sp>
      <p:pic>
        <p:nvPicPr>
          <p:cNvPr id="141" name="Picture 4"/>
          <p:cNvPicPr/>
          <p:nvPr/>
        </p:nvPicPr>
        <p:blipFill>
          <a:blip r:embed="rId3"/>
          <a:stretch/>
        </p:blipFill>
        <p:spPr>
          <a:xfrm>
            <a:off x="2468520" y="1535040"/>
            <a:ext cx="5667480" cy="19353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/>
          <p:cNvPicPr/>
          <p:nvPr/>
        </p:nvPicPr>
        <p:blipFill>
          <a:blip r:embed="rId4"/>
          <a:stretch/>
        </p:blipFill>
        <p:spPr>
          <a:xfrm>
            <a:off x="2616120" y="4398840"/>
            <a:ext cx="2284560" cy="1784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/>
          <p:cNvPicPr/>
          <p:nvPr/>
        </p:nvPicPr>
        <p:blipFill>
          <a:blip r:embed="rId5"/>
          <a:stretch/>
        </p:blipFill>
        <p:spPr>
          <a:xfrm>
            <a:off x="5432400" y="4307040"/>
            <a:ext cx="2668680" cy="191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4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47" name="Text Box 3"/>
          <p:cNvSpPr/>
          <p:nvPr/>
        </p:nvSpPr>
        <p:spPr>
          <a:xfrm>
            <a:off x="726120" y="185940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48" name="Picture 6" descr="Image-to-Image Translation with Conditional Adversarial Networks"/>
          <p:cNvPicPr/>
          <p:nvPr/>
        </p:nvPicPr>
        <p:blipFill>
          <a:blip r:embed="rId3"/>
          <a:stretch/>
        </p:blipFill>
        <p:spPr>
          <a:xfrm>
            <a:off x="613800" y="2747160"/>
            <a:ext cx="8739360" cy="321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5" descr="Jornal com imagens e textos&#10;&#10;Descrição gerada automaticamente com confiança média"/>
          <p:cNvPicPr/>
          <p:nvPr/>
        </p:nvPicPr>
        <p:blipFill>
          <a:blip r:embed="rId3"/>
          <a:stretch/>
        </p:blipFill>
        <p:spPr>
          <a:xfrm>
            <a:off x="1465920" y="2117880"/>
            <a:ext cx="7560720" cy="425232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506880" y="174204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lang="pt-BR" sz="1800" b="0" strike="noStrike" spc="-1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https://www.youtube.com/watch?v=mUfJOQKdtAk</a:t>
            </a:r>
            <a:endParaRPr lang="pt-BR" sz="1800" b="0" strike="noStrike" spc="-1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0" algn="l"/>
              </a:tabLst>
            </a:pPr>
            <a:endParaRPr lang="pt-BR" sz="1800" b="0" strike="noStrike" spc="-1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pos="192240" algn="l"/>
                <a:tab pos="649440" algn="l"/>
                <a:tab pos="1106640" algn="l"/>
                <a:tab pos="1563840" algn="l"/>
                <a:tab pos="2021040" algn="l"/>
                <a:tab pos="2478240" algn="l"/>
                <a:tab pos="2935440" algn="l"/>
                <a:tab pos="3392640" algn="l"/>
                <a:tab pos="3849840" algn="l"/>
                <a:tab pos="4307040" algn="l"/>
                <a:tab pos="4764240" algn="l"/>
                <a:tab pos="5221440" algn="l"/>
                <a:tab pos="5678640" algn="l"/>
                <a:tab pos="6135840" algn="l"/>
                <a:tab pos="6593040" algn="l"/>
                <a:tab pos="7050240" algn="l"/>
                <a:tab pos="7507440" algn="l"/>
                <a:tab pos="7964640" algn="l"/>
                <a:tab pos="8421840" algn="l"/>
                <a:tab pos="8879040" algn="l"/>
                <a:tab pos="9336240" algn="l"/>
              </a:tabLst>
            </a:pP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Convolutional Neural Networks</a:t>
            </a:r>
            <a:endParaRPr lang="pt-BR" sz="3200" spc="-1" dirty="0"/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544320" y="2286000"/>
            <a:ext cx="8748360" cy="3530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lang="pt-BR" sz="18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solidFill>
                <a:srgbClr val="1C1C1C"/>
              </a:solidFill>
              <a:latin typeface="Calibri"/>
              <a:ea typeface="DejaVu Sans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 err="1">
                <a:solidFill>
                  <a:srgbClr val="1C1C1C"/>
                </a:solidFill>
                <a:latin typeface="Calibri"/>
                <a:ea typeface="DejaVu Sans"/>
              </a:rPr>
              <a:t>Tradic</a:t>
            </a: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Convolutional</a:t>
            </a: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Neural Network</a:t>
            </a:r>
            <a:endParaRPr lang="pt-BR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lang="pt-BR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endParaRPr lang="pt-BR" sz="18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Deep Networks</a:t>
            </a:r>
            <a:endParaRPr lang="pt-BR" sz="18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93715-6499-ACCF-3D6A-8BDF7B95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84" y="3779837"/>
            <a:ext cx="6125696" cy="28411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00CA719-2803-84C4-109E-C21100C00F28}"/>
              </a:ext>
            </a:extLst>
          </p:cNvPr>
          <p:cNvSpPr/>
          <p:nvPr/>
        </p:nvSpPr>
        <p:spPr>
          <a:xfrm>
            <a:off x="2729827" y="6274325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CA428C-2935-1C42-7723-8CA85A78C2EF}"/>
              </a:ext>
            </a:extLst>
          </p:cNvPr>
          <p:cNvSpPr/>
          <p:nvPr/>
        </p:nvSpPr>
        <p:spPr>
          <a:xfrm>
            <a:off x="3122677" y="6279082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AE8872-C912-091E-3731-2E756F7F7F50}"/>
              </a:ext>
            </a:extLst>
          </p:cNvPr>
          <p:cNvSpPr/>
          <p:nvPr/>
        </p:nvSpPr>
        <p:spPr>
          <a:xfrm>
            <a:off x="3547915" y="6273899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7175DF-1FBD-041B-32D6-0DB754534B59}"/>
              </a:ext>
            </a:extLst>
          </p:cNvPr>
          <p:cNvSpPr/>
          <p:nvPr/>
        </p:nvSpPr>
        <p:spPr>
          <a:xfrm>
            <a:off x="3976360" y="6274325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3EC3E-4EA4-7DCB-FCFC-FE75495D6C75}"/>
              </a:ext>
            </a:extLst>
          </p:cNvPr>
          <p:cNvSpPr/>
          <p:nvPr/>
        </p:nvSpPr>
        <p:spPr>
          <a:xfrm>
            <a:off x="4787223" y="6279082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6AEE3-BA67-E91C-C623-0E230032D9E7}"/>
              </a:ext>
            </a:extLst>
          </p:cNvPr>
          <p:cNvSpPr/>
          <p:nvPr/>
        </p:nvSpPr>
        <p:spPr>
          <a:xfrm>
            <a:off x="4364857" y="6287789"/>
            <a:ext cx="274234" cy="2308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Yan </a:t>
            </a:r>
            <a:r>
              <a:rPr lang="en-US" sz="20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Lecun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– 90´s (Bell Labs / IBM / FACEBOOK)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~60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Parameters</a:t>
            </a:r>
            <a:endParaRPr lang="pt-BR" sz="2000" b="0" strike="noStrike" spc="-1" dirty="0">
              <a:latin typeface="Arial"/>
            </a:endParaRPr>
          </a:p>
          <a:p>
            <a:pPr marL="673200" lvl="1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~345 </a:t>
            </a:r>
            <a:r>
              <a:rPr lang="en-US" sz="2000" b="1" u="sng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K</a:t>
            </a: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Connections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203" name="Picture 4"/>
          <p:cNvPicPr/>
          <p:nvPr/>
        </p:nvPicPr>
        <p:blipFill>
          <a:blip r:embed="rId3"/>
          <a:stretch/>
        </p:blipFill>
        <p:spPr>
          <a:xfrm>
            <a:off x="1468080" y="4344840"/>
            <a:ext cx="7688880" cy="215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pt-BR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lang="pt-BR" sz="1800" b="0" strike="noStrike" spc="-1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lang="pt-BR" sz="1800" b="0" strike="noStrike" spc="-1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→ 1.2 M Train, 50K  Val, 150K Test</a:t>
            </a:r>
            <a:endParaRPr lang="pt-BR" sz="1800" b="0" strike="noStrike" spc="-1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lang="pt-BR" sz="1800" b="0" strike="noStrike" spc="-1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1C1C1C"/>
                </a:solidFill>
                <a:latin typeface="Calibri"/>
                <a:ea typeface="DejaVu Sans"/>
              </a:rPr>
              <a:t>→ 2° SIFT Based (26.2%)</a:t>
            </a:r>
            <a:endParaRPr lang="pt-BR" sz="1800" b="0" strike="noStrike" spc="-1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209" name="Picture 7"/>
          <p:cNvPicPr/>
          <p:nvPr/>
        </p:nvPicPr>
        <p:blipFill>
          <a:blip r:embed="rId3"/>
          <a:stretch/>
        </p:blipFill>
        <p:spPr>
          <a:xfrm>
            <a:off x="1744200" y="4413600"/>
            <a:ext cx="6352200" cy="2011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pic>
        <p:nvPicPr>
          <p:cNvPr id="215" name="Picture 6"/>
          <p:cNvPicPr/>
          <p:nvPr/>
        </p:nvPicPr>
        <p:blipFill>
          <a:blip r:embed="rId3"/>
          <a:stretch/>
        </p:blipFill>
        <p:spPr>
          <a:xfrm>
            <a:off x="1537560" y="2733840"/>
            <a:ext cx="7271640" cy="3483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512280" y="163836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lang="pt-BR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lang="pt-BR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Challenge</a:t>
            </a: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(</a:t>
            </a:r>
            <a:r>
              <a:rPr lang="pt-BR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) </a:t>
            </a:r>
            <a:endParaRPr lang="pt-BR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1000 classes</a:t>
            </a:r>
            <a:endParaRPr lang="pt-BR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1.2 M </a:t>
            </a:r>
            <a:r>
              <a:rPr lang="pt-BR" sz="1800" b="0" strike="noStrike" spc="-1" dirty="0" err="1">
                <a:solidFill>
                  <a:srgbClr val="1C1C1C"/>
                </a:solidFill>
                <a:latin typeface="Calibri"/>
                <a:ea typeface="DejaVu Sans"/>
              </a:rPr>
              <a:t>Train</a:t>
            </a:r>
            <a:endParaRPr lang="pt-BR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50K  Val</a:t>
            </a:r>
            <a:endParaRPr lang="pt-BR" sz="1800" b="0" strike="noStrike" spc="-1" dirty="0">
              <a:latin typeface="Arial"/>
            </a:endParaRPr>
          </a:p>
          <a:p>
            <a:pPr marL="457200" lvl="1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18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 150K Test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29B92A85-38D9-B7B2-D8E4-6B7DEB1B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406" y="2588651"/>
            <a:ext cx="7855017" cy="436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Net Large Scale Visual Recognition ...">
            <a:extLst>
              <a:ext uri="{FF2B5EF4-FFF2-40B4-BE49-F238E27FC236}">
                <a16:creationId xmlns:a16="http://schemas.microsoft.com/office/drawing/2014/main" id="{AA6B4B7E-F68B-0814-7A00-9004B29B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974" y="360233"/>
            <a:ext cx="4209126" cy="21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0000" y="185148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lang="pt-BR" sz="2000" b="0" u="sng" strike="noStrike" spc="-1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[LINK]</a:t>
            </a:r>
            <a:endParaRPr lang="pt-BR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lang="pt-BR" sz="1800" b="0" strike="noStrike" spc="-1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Traditional (“Shallow”)</a:t>
            </a:r>
            <a:endParaRPr lang="pt-BR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105" name="Imagem 1"/>
          <p:cNvPicPr/>
          <p:nvPr/>
        </p:nvPicPr>
        <p:blipFill>
          <a:blip r:embed="rId3"/>
          <a:stretch/>
        </p:blipFill>
        <p:spPr>
          <a:xfrm>
            <a:off x="1091780" y="2501640"/>
            <a:ext cx="7897063" cy="160776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2"/>
          <p:cNvPicPr/>
          <p:nvPr/>
        </p:nvPicPr>
        <p:blipFill>
          <a:blip r:embed="rId4"/>
          <a:stretch/>
        </p:blipFill>
        <p:spPr>
          <a:xfrm>
            <a:off x="1091780" y="4834439"/>
            <a:ext cx="7897062" cy="160775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D2A5-DE6F-8FA4-4126-73D762B6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664" y="313595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“Shallow” Learning</a:t>
            </a:r>
            <a:endParaRPr lang="pt-BR" sz="3200" spc="-1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23EBD5BE-518F-5B06-23E0-D383F03E05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28078" y="4026667"/>
            <a:ext cx="2837686" cy="2441626"/>
          </a:xfrm>
          <a:prstGeom prst="rect">
            <a:avLst/>
          </a:prstGeom>
          <a:ln w="0">
            <a:noFill/>
          </a:ln>
        </p:spPr>
      </p:pic>
      <p:pic>
        <p:nvPicPr>
          <p:cNvPr id="7" name="Imagem 14">
            <a:extLst>
              <a:ext uri="{FF2B5EF4-FFF2-40B4-BE49-F238E27FC236}">
                <a16:creationId xmlns:a16="http://schemas.microsoft.com/office/drawing/2014/main" id="{165AAFBD-83D5-55C0-4065-373D862F501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4103" y="3982843"/>
            <a:ext cx="3062221" cy="2333890"/>
          </a:xfrm>
          <a:prstGeom prst="rect">
            <a:avLst/>
          </a:prstGeom>
          <a:ln w="0">
            <a:noFill/>
          </a:ln>
        </p:spPr>
      </p:pic>
      <p:pic>
        <p:nvPicPr>
          <p:cNvPr id="8" name="Imagem 18">
            <a:extLst>
              <a:ext uri="{FF2B5EF4-FFF2-40B4-BE49-F238E27FC236}">
                <a16:creationId xmlns:a16="http://schemas.microsoft.com/office/drawing/2014/main" id="{1692B250-89BA-F09E-6A92-C5B24552F26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52934" y="4063543"/>
            <a:ext cx="2910350" cy="2300710"/>
          </a:xfrm>
          <a:prstGeom prst="rect">
            <a:avLst/>
          </a:prstGeom>
          <a:ln w="0">
            <a:noFill/>
          </a:ln>
        </p:spPr>
      </p:pic>
      <p:sp>
        <p:nvSpPr>
          <p:cNvPr id="10" name="Conector reto 29">
            <a:extLst>
              <a:ext uri="{FF2B5EF4-FFF2-40B4-BE49-F238E27FC236}">
                <a16:creationId xmlns:a16="http://schemas.microsoft.com/office/drawing/2014/main" id="{471339CF-C87C-31BF-3B7F-03EDCFE2893F}"/>
              </a:ext>
            </a:extLst>
          </p:cNvPr>
          <p:cNvSpPr/>
          <p:nvPr/>
        </p:nvSpPr>
        <p:spPr>
          <a:xfrm>
            <a:off x="219600" y="3912268"/>
            <a:ext cx="9356400" cy="360"/>
          </a:xfrm>
          <a:prstGeom prst="line">
            <a:avLst/>
          </a:prstGeom>
          <a:ln w="28575">
            <a:solidFill>
              <a:srgbClr val="00000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  <p:txBody>
          <a:bodyPr/>
          <a:lstStyle/>
          <a:p>
            <a:endParaRPr lang="en-BR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FC6C537-C279-E92E-A7F2-A48DD1F9813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897120" y="2224932"/>
            <a:ext cx="3404384" cy="1015400"/>
          </a:xfrm>
          <a:prstGeom prst="rect">
            <a:avLst/>
          </a:prstGeom>
          <a:ln w="0"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18D668-A2A5-0DDE-8C73-D86400F8B30F}"/>
              </a:ext>
            </a:extLst>
          </p:cNvPr>
          <p:cNvSpPr txBox="1"/>
          <p:nvPr/>
        </p:nvSpPr>
        <p:spPr>
          <a:xfrm>
            <a:off x="184664" y="3537079"/>
            <a:ext cx="761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How to effectively capture discriminative features from images?</a:t>
            </a:r>
            <a:endParaRPr lang="en-US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BF69DD21-0A3A-F2D7-87C0-7F9F32249EC8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8CB2568-4DA2-E05F-B327-4C3C66328943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20" name="Imagem 1">
            <a:extLst>
              <a:ext uri="{FF2B5EF4-FFF2-40B4-BE49-F238E27FC236}">
                <a16:creationId xmlns:a16="http://schemas.microsoft.com/office/drawing/2014/main" id="{9C106561-BBCF-A887-7BE1-B437E1F4A5D2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251269" y="1268825"/>
            <a:ext cx="4324731" cy="847411"/>
          </a:xfrm>
          <a:prstGeom prst="rect">
            <a:avLst/>
          </a:prstGeom>
          <a:ln w="0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71186F-C780-84A5-A340-D63CF4D1F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911" y="2606737"/>
            <a:ext cx="2324100" cy="46990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CBDEB608-7C28-8C89-E5C5-9BF453B22761}"/>
              </a:ext>
            </a:extLst>
          </p:cNvPr>
          <p:cNvSpPr/>
          <p:nvPr/>
        </p:nvSpPr>
        <p:spPr>
          <a:xfrm>
            <a:off x="4839550" y="2708691"/>
            <a:ext cx="783771" cy="195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6508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057BE-B048-43CA-8D20-DEC71D30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D965-4CFA-FDF5-E352-CD2D8EE4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55" y="370567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The Curse of Dimensionality</a:t>
            </a:r>
            <a:endParaRPr lang="pt-BR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BF2C44A-1C34-9AC2-36DA-DFA9A6168733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FE794C2-82BC-8655-D117-28D894517682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7E0A82D1-0E6A-D050-4DDA-53E3B9E5F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3101" r="2343" b="14045"/>
          <a:stretch>
            <a:fillRect/>
          </a:stretch>
        </p:blipFill>
        <p:spPr bwMode="auto">
          <a:xfrm>
            <a:off x="1320373" y="3984442"/>
            <a:ext cx="7753389" cy="27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F655AB-CE06-E8C1-0594-9BB5CA751D87}"/>
              </a:ext>
            </a:extLst>
          </p:cNvPr>
          <p:cNvSpPr txBox="1"/>
          <p:nvPr/>
        </p:nvSpPr>
        <p:spPr>
          <a:xfrm>
            <a:off x="337860" y="2302509"/>
            <a:ext cx="9052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Exponential Growth of Feature Space</a:t>
            </a:r>
            <a:r>
              <a:rPr lang="en-US" sz="1600" dirty="0"/>
              <a:t> → sparsity increases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Distance Metrics Lose Meaning</a:t>
            </a:r>
            <a:r>
              <a:rPr lang="en-US" sz="1600" dirty="0"/>
              <a:t> → similarity becomes unreliable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More Data Needed</a:t>
            </a:r>
            <a:r>
              <a:rPr lang="en-US" sz="1600" dirty="0"/>
              <a:t> → exponential increase in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Risk of Overfitting</a:t>
            </a:r>
            <a:r>
              <a:rPr lang="en-US" sz="1600" dirty="0"/>
              <a:t> → noise dominates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Mitigation</a:t>
            </a:r>
            <a:r>
              <a:rPr lang="en-US" sz="1600" dirty="0"/>
              <a:t> → feature selection, PCA, autoencoders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23892-25DA-B73F-FA19-3AA44F9CDC7B}"/>
              </a:ext>
            </a:extLst>
          </p:cNvPr>
          <p:cNvSpPr txBox="1"/>
          <p:nvPr/>
        </p:nvSpPr>
        <p:spPr>
          <a:xfrm>
            <a:off x="337860" y="1595376"/>
            <a:ext cx="9384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us have very reasonable intuition that more information in terms of features (dimensions) is always better. </a:t>
            </a:r>
            <a:r>
              <a:rPr lang="en-US" b="1" u="sng" dirty="0"/>
              <a:t>Is this always true?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8106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EF9D2-6B7B-275D-BB6E-E8D845287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D44D-998B-F7C1-2334-DB9D41DD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89" y="340509"/>
            <a:ext cx="907200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Multi-Layer Perceptron: Recap</a:t>
            </a:r>
            <a:endParaRPr lang="pt-BR" sz="3200" spc="-1" dirty="0"/>
          </a:p>
        </p:txBody>
      </p:sp>
      <p:pic>
        <p:nvPicPr>
          <p:cNvPr id="17" name="Picture 2" descr="Deep Learning Simplified: Feel and Talk like an Expert in Neural Networks |  by Natasha Mashanovich | Towards AI">
            <a:extLst>
              <a:ext uri="{FF2B5EF4-FFF2-40B4-BE49-F238E27FC236}">
                <a16:creationId xmlns:a16="http://schemas.microsoft.com/office/drawing/2014/main" id="{A287F4C1-6765-E2CE-153B-AA4F5F81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99" y="3433044"/>
            <a:ext cx="7305029" cy="318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stomShape 2">
            <a:extLst>
              <a:ext uri="{FF2B5EF4-FFF2-40B4-BE49-F238E27FC236}">
                <a16:creationId xmlns:a16="http://schemas.microsoft.com/office/drawing/2014/main" id="{2D7754B2-34A2-BC5D-145E-21EC22E4C16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1C17E6F3-303C-EF95-A9D8-A946B8C5FB66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FCED1-7807-E058-6A82-9B5948A886A4}"/>
              </a:ext>
            </a:extLst>
          </p:cNvPr>
          <p:cNvSpPr txBox="1"/>
          <p:nvPr/>
        </p:nvSpPr>
        <p:spPr>
          <a:xfrm>
            <a:off x="365761" y="1563120"/>
            <a:ext cx="50422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Weigths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FeedForward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and </a:t>
            </a:r>
            <a:r>
              <a:rPr lang="en-US" dirty="0" err="1"/>
              <a:t>BackPropagation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9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82E1-58A3-9C8A-0F6D-1876D2AC4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C0D8B-A1BF-6731-8EEC-1B80D5E1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pt-BR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2D8E8E49-16A6-0F63-E82F-55CFF6106DB6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7C417736-6598-FA7B-7F9A-CFCEC40AE5B0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7588-2348-7646-2642-97AF81D8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7174" name="Picture 6" descr="Image Convolution and Linear Filtering">
            <a:extLst>
              <a:ext uri="{FF2B5EF4-FFF2-40B4-BE49-F238E27FC236}">
                <a16:creationId xmlns:a16="http://schemas.microsoft.com/office/drawing/2014/main" id="{E5EA7A8B-6FB2-FF61-F233-A887E261D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733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B93D-8F65-B059-F6AD-821B555B3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7666-0078-74C0-FC3E-5ABBB625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01320"/>
            <a:ext cx="9393120" cy="1261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Kernel-based Descriptors: Recap</a:t>
            </a:r>
            <a:endParaRPr lang="pt-BR" sz="3200" spc="-1" dirty="0"/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72C77DF-09F4-A4D7-CDEE-8B51EF79E1CE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64D503FD-95AA-1F30-C251-63430CB71D14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96774C-7EBF-A510-744C-D897507B6DEE}"/>
              </a:ext>
            </a:extLst>
          </p:cNvPr>
          <p:cNvSpPr txBox="1"/>
          <p:nvPr/>
        </p:nvSpPr>
        <p:spPr>
          <a:xfrm>
            <a:off x="182880" y="1563120"/>
            <a:ext cx="93931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Why not extend weight optimization to learning kernels (features)?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325F8-7713-F13A-7BC5-907E048F7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17" y="3608507"/>
            <a:ext cx="1304668" cy="1232186"/>
          </a:xfrm>
          <a:prstGeom prst="rect">
            <a:avLst/>
          </a:prstGeom>
        </p:spPr>
      </p:pic>
      <p:pic>
        <p:nvPicPr>
          <p:cNvPr id="6" name="Picture 6" descr="Image Convolution and Linear Filtering">
            <a:extLst>
              <a:ext uri="{FF2B5EF4-FFF2-40B4-BE49-F238E27FC236}">
                <a16:creationId xmlns:a16="http://schemas.microsoft.com/office/drawing/2014/main" id="{E0CDBC5C-B111-C042-F877-31112A5A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8" t="-1" r="20098" b="39947"/>
          <a:stretch>
            <a:fillRect/>
          </a:stretch>
        </p:blipFill>
        <p:spPr bwMode="auto">
          <a:xfrm>
            <a:off x="3130362" y="2646879"/>
            <a:ext cx="5948640" cy="340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7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9921-F013-AB69-4483-6C5F030D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>
            <a:extLst>
              <a:ext uri="{FF2B5EF4-FFF2-40B4-BE49-F238E27FC236}">
                <a16:creationId xmlns:a16="http://schemas.microsoft.com/office/drawing/2014/main" id="{8D17DFDC-618D-F48B-E074-F5AA2255B365}"/>
              </a:ext>
            </a:extLst>
          </p:cNvPr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4" name="CustomShape 2">
            <a:extLst>
              <a:ext uri="{FF2B5EF4-FFF2-40B4-BE49-F238E27FC236}">
                <a16:creationId xmlns:a16="http://schemas.microsoft.com/office/drawing/2014/main" id="{3B4A98B2-181C-BE44-ED2E-0C1D40D47081}"/>
              </a:ext>
            </a:extLst>
          </p:cNvPr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15" name="CustomShape 3">
            <a:extLst>
              <a:ext uri="{FF2B5EF4-FFF2-40B4-BE49-F238E27FC236}">
                <a16:creationId xmlns:a16="http://schemas.microsoft.com/office/drawing/2014/main" id="{ADF2D30A-F937-3301-C299-FB56FE3AFD98}"/>
              </a:ext>
            </a:extLst>
          </p:cNvPr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Lecture 06</a:t>
            </a:r>
            <a:endParaRPr lang="pt-B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116" name="CustomShape 4">
            <a:extLst>
              <a:ext uri="{FF2B5EF4-FFF2-40B4-BE49-F238E27FC236}">
                <a16:creationId xmlns:a16="http://schemas.microsoft.com/office/drawing/2014/main" id="{CD97BC5D-39EC-3C91-FD6A-F755C09378D3}"/>
              </a:ext>
            </a:extLst>
          </p:cNvPr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lang="pt-BR" sz="2000" b="0" strike="noStrike" spc="-1">
              <a:latin typeface="Arial"/>
            </a:endParaRPr>
          </a:p>
        </p:txBody>
      </p:sp>
      <p:sp>
        <p:nvSpPr>
          <p:cNvPr id="117" name="Text Box 3">
            <a:extLst>
              <a:ext uri="{FF2B5EF4-FFF2-40B4-BE49-F238E27FC236}">
                <a16:creationId xmlns:a16="http://schemas.microsoft.com/office/drawing/2014/main" id="{081C6EED-E16E-FCD3-933B-D6B29BA7CD02}"/>
              </a:ext>
            </a:extLst>
          </p:cNvPr>
          <p:cNvSpPr/>
          <p:nvPr/>
        </p:nvSpPr>
        <p:spPr>
          <a:xfrm>
            <a:off x="188101" y="1891080"/>
            <a:ext cx="9518760" cy="4548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58680" rIns="90000" bIns="4500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Why not extend weight optimization to learning kernels (features)?</a:t>
            </a:r>
          </a:p>
        </p:txBody>
      </p:sp>
      <p:pic>
        <p:nvPicPr>
          <p:cNvPr id="1028" name="Picture 4" descr="How Convolutional Neural Networks (CNNs) for Image Classification Works ?">
            <a:extLst>
              <a:ext uri="{FF2B5EF4-FFF2-40B4-BE49-F238E27FC236}">
                <a16:creationId xmlns:a16="http://schemas.microsoft.com/office/drawing/2014/main" id="{2B430783-48EF-F498-3C85-8B7ECBF15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" t="26015" r="6083" b="21536"/>
          <a:stretch>
            <a:fillRect/>
          </a:stretch>
        </p:blipFill>
        <p:spPr bwMode="auto">
          <a:xfrm>
            <a:off x="188100" y="2782390"/>
            <a:ext cx="938210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9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5773</TotalTime>
  <Words>676</Words>
  <Application>Microsoft Macintosh PowerPoint</Application>
  <PresentationFormat>Custom</PresentationFormat>
  <Paragraphs>262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“Shallow” Learning</vt:lpstr>
      <vt:lpstr>The Curse of Dimensionality</vt:lpstr>
      <vt:lpstr>Multi-Layer Perceptron: Recap</vt:lpstr>
      <vt:lpstr>Kernel-based Descriptors: Recap</vt:lpstr>
      <vt:lpstr>Kernel-based Descriptors: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150</cp:revision>
  <dcterms:created xsi:type="dcterms:W3CDTF">2021-04-28T18:38:02Z</dcterms:created>
  <dcterms:modified xsi:type="dcterms:W3CDTF">2025-09-03T17:15:55Z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